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5048C22-6018-4BFE-94F4-80C8A2D9CBE0}">
  <a:tblStyle styleId="{65048C22-6018-4BFE-94F4-80C8A2D9CB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0" Type="http://schemas.openxmlformats.org/officeDocument/2006/relationships/slide" Target="slides/slide4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0020ce60f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0020ce60f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f2d8496a24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f2d8496a24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0020ce60ff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0020ce60ff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0020ce60ff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0020ce60f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gif"/><Relationship Id="rId4" Type="http://schemas.openxmlformats.org/officeDocument/2006/relationships/hyperlink" Target="http://www.youtube.com/watch?v=3vUlrHsddqU" TargetMode="External"/><Relationship Id="rId5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DECDB"/>
            </a:gs>
            <a:gs pos="100000">
              <a:srgbClr val="F0AA63"/>
            </a:gs>
          </a:gsLst>
          <a:lin ang="5400012" scaled="0"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216950" y="82775"/>
            <a:ext cx="4875000" cy="3399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B45F0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817050" y="-10825"/>
            <a:ext cx="5274900" cy="52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600"/>
              <a:t>شنبه  ۲۴شهریور ۱۴۰۳ خورشیدی = ۱۴ سپتامبر ۲۰۲۴ میلادی</a:t>
            </a:r>
            <a:endParaRPr b="1" sz="16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100" y="82775"/>
            <a:ext cx="4116600" cy="45752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/>
          <p:nvPr/>
        </p:nvSpPr>
        <p:spPr>
          <a:xfrm>
            <a:off x="236100" y="3517825"/>
            <a:ext cx="4032900" cy="976800"/>
          </a:xfrm>
          <a:prstGeom prst="roundRect">
            <a:avLst>
              <a:gd fmla="val 16667" name="adj"/>
            </a:avLst>
          </a:prstGeom>
          <a:solidFill>
            <a:srgbClr val="F3F3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7615525" y="422675"/>
            <a:ext cx="1406100" cy="4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2100"/>
              <a:t>هدف ها</a:t>
            </a:r>
            <a:endParaRPr b="1" sz="2100"/>
          </a:p>
        </p:txBody>
      </p:sp>
      <p:sp>
        <p:nvSpPr>
          <p:cNvPr id="59" name="Google Shape;59;p13"/>
          <p:cNvSpPr txBox="1"/>
          <p:nvPr/>
        </p:nvSpPr>
        <p:spPr>
          <a:xfrm>
            <a:off x="4706275" y="832775"/>
            <a:ext cx="4315500" cy="4248000"/>
          </a:xfrm>
          <a:prstGeom prst="rect">
            <a:avLst/>
          </a:prstGeom>
          <a:noFill/>
          <a:ln cap="flat" cmpd="sng" w="28575">
            <a:solidFill>
              <a:srgbClr val="6AA84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2200">
                <a:solidFill>
                  <a:schemeClr val="dk1"/>
                </a:solidFill>
              </a:rPr>
              <a:t>امروز من می توانم:</a:t>
            </a:r>
            <a:endParaRPr b="1" sz="2200">
              <a:solidFill>
                <a:schemeClr val="dk1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200">
              <a:solidFill>
                <a:schemeClr val="dk1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600">
                <a:solidFill>
                  <a:schemeClr val="dk1"/>
                </a:solidFill>
              </a:rPr>
              <a:t>با هم کلاسی هایم آشنا شوم و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600">
                <a:solidFill>
                  <a:schemeClr val="dk1"/>
                </a:solidFill>
              </a:rPr>
              <a:t>در باره خودم و کارهایی که در  تابستان انجام دادم گفت وگو کنم .</a:t>
            </a:r>
            <a:endParaRPr b="1" sz="1600">
              <a:solidFill>
                <a:schemeClr val="dk1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800">
                <a:solidFill>
                  <a:schemeClr val="dk1"/>
                </a:solidFill>
              </a:rPr>
              <a:t>شعر همشاگردی سلام را با هم کلاسیم بخوانم 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800">
                <a:solidFill>
                  <a:schemeClr val="dk1"/>
                </a:solidFill>
              </a:rPr>
              <a:t>نام کتاب هایی را که در دوران تابستان خواندم بنویسم.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800">
                <a:solidFill>
                  <a:schemeClr val="dk1"/>
                </a:solidFill>
              </a:rPr>
              <a:t>شعری در باره ی خودم با استفاده از صفت ها بنویسم و نقاشی کنم .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solidFill>
                <a:schemeClr val="dk1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800">
                <a:solidFill>
                  <a:schemeClr val="dk1"/>
                </a:solidFill>
              </a:rPr>
              <a:t>دستور زبان فارسی :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800">
                <a:solidFill>
                  <a:schemeClr val="dk1"/>
                </a:solidFill>
              </a:rPr>
              <a:t>با ترکیب دو واژه , یک واژه ی نو بنویسم و آن را در جمله به کار ببرم . </a:t>
            </a:r>
            <a:endParaRPr b="1" sz="1800">
              <a:solidFill>
                <a:schemeClr val="dk1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800">
                <a:solidFill>
                  <a:schemeClr val="dk1"/>
                </a:solidFill>
              </a:rPr>
              <a:t>مانند ِ کتاب و خانه = کتابخانه</a:t>
            </a:r>
            <a:endParaRPr b="1" sz="1800">
              <a:solidFill>
                <a:schemeClr val="dk1"/>
              </a:solidFill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31350" y="3692725"/>
            <a:ext cx="3842400" cy="62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2700">
                <a:solidFill>
                  <a:schemeClr val="dk2"/>
                </a:solidFill>
              </a:rPr>
              <a:t>تابستان : تیر - مرداد - شهریور </a:t>
            </a:r>
            <a:endParaRPr b="1" sz="2700">
              <a:solidFill>
                <a:schemeClr val="dk2"/>
              </a:solidFill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3980950" y="2942825"/>
            <a:ext cx="288000" cy="4101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382625" y="302125"/>
            <a:ext cx="1058400" cy="374400"/>
          </a:xfrm>
          <a:prstGeom prst="roundRect">
            <a:avLst>
              <a:gd fmla="val 16667" name="adj"/>
            </a:avLst>
          </a:prstGeom>
          <a:solidFill>
            <a:srgbClr val="EFEFE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2500"/>
              <a:t>سپتامبر</a:t>
            </a:r>
            <a:endParaRPr b="1" sz="2700"/>
          </a:p>
        </p:txBody>
      </p:sp>
      <p:sp>
        <p:nvSpPr>
          <p:cNvPr id="63" name="Google Shape;63;p13"/>
          <p:cNvSpPr/>
          <p:nvPr/>
        </p:nvSpPr>
        <p:spPr>
          <a:xfrm>
            <a:off x="3769300" y="2988650"/>
            <a:ext cx="211800" cy="187200"/>
          </a:xfrm>
          <a:prstGeom prst="roundRect">
            <a:avLst>
              <a:gd fmla="val 16667" name="adj"/>
            </a:avLst>
          </a:prstGeom>
          <a:noFill/>
          <a:ln cap="flat" cmpd="sng" w="2857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4" name="Google Shape;64;p13"/>
          <p:cNvCxnSpPr>
            <a:endCxn id="61" idx="7"/>
          </p:cNvCxnSpPr>
          <p:nvPr/>
        </p:nvCxnSpPr>
        <p:spPr>
          <a:xfrm>
            <a:off x="2548273" y="733683"/>
            <a:ext cx="1678500" cy="226920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5" name="Google Shape;65;p13"/>
          <p:cNvCxnSpPr>
            <a:stCxn id="62" idx="2"/>
            <a:endCxn id="63" idx="1"/>
          </p:cNvCxnSpPr>
          <p:nvPr/>
        </p:nvCxnSpPr>
        <p:spPr>
          <a:xfrm>
            <a:off x="911825" y="676525"/>
            <a:ext cx="2857500" cy="2405700"/>
          </a:xfrm>
          <a:prstGeom prst="straightConnector1">
            <a:avLst/>
          </a:prstGeom>
          <a:noFill/>
          <a:ln cap="flat" cmpd="sng" w="28575">
            <a:solidFill>
              <a:srgbClr val="0000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6" name="Google Shape;66;p13"/>
          <p:cNvSpPr/>
          <p:nvPr/>
        </p:nvSpPr>
        <p:spPr>
          <a:xfrm>
            <a:off x="423325" y="3615525"/>
            <a:ext cx="1058400" cy="830400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/>
          <p:nvPr/>
        </p:nvSpPr>
        <p:spPr>
          <a:xfrm>
            <a:off x="161100" y="87750"/>
            <a:ext cx="88218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700"/>
              <a:t>آغاز سال نو،  با شادی و سرور               همدوش و هم زبان ، حرکت به سوی نور   </a:t>
            </a:r>
            <a:endParaRPr b="1" sz="1700"/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700"/>
              <a:t>آغاز مدرسه ، وقت شکفتن است                در زنگ مدرسه ، بیداری من است </a:t>
            </a:r>
            <a:r>
              <a:rPr b="1" lang="fa" sz="1100"/>
              <a:t> </a:t>
            </a:r>
            <a:endParaRPr b="1" sz="11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700"/>
              <a:t>در دل دارم امید ، برلب دارم پیام               همشاگردی سلام ، همشاگردی سلام</a:t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600"/>
              <a:t>مهر از افق دمید ،فصلی دگر رسید              فصل کلاس و درس ،ما را دهد نوید</a:t>
            </a:r>
            <a:endParaRPr b="1" sz="16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600"/>
              <a:t>شد فصل کسب علم، فصل تلاش و کار           دانش به درس ما ، می بخشد اعتبار</a:t>
            </a:r>
            <a:endParaRPr b="1" sz="16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600"/>
              <a:t>در دل دارم امید ، برلب دارم پیام               همشاگردی سلام ، همشاگردی سلام</a:t>
            </a:r>
            <a:endParaRPr b="1" sz="16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700"/>
              <a:t>ای در کنار ما ، آموزگار ما                      چون شمع روشنی ، در روزگار ما </a:t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700"/>
              <a:t>روشن به نور تو ، کاشانه ی دلم                 در کار من تویی ، حلال مشکلم </a:t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700"/>
              <a:t>در دل دارم امید ، برلب دارم پیام               همشاگردی سلام ، همشاگردی سلام</a:t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700"/>
              <a:t>فردا از آن توست، ای نسل چاره ساز             با همت و تلاش ، آینده را بساز  </a:t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1700"/>
              <a:t>از ما ، تو را درود از ما تو را سلام              هم شاگردی سلام ، هم شاگردی سلام</a:t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700"/>
          </a:p>
        </p:txBody>
      </p:sp>
      <p:pic>
        <p:nvPicPr>
          <p:cNvPr id="72" name="Google Shape;7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075" y="4097425"/>
            <a:ext cx="1269175" cy="8084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#کانال_رشد&#10;https://www.youtube.com/c/ROSHDCHANNEL?sub_confirmation=1&#10;-----------------------------------------------------------------------------------&#10;آهنگ و ترانه و متل شاد کودکانه&#10;https://www.youtube.com/playlist?list=PL9avDo5xCPRbh1B-ajpb1irhhLyRhfwJZ&#10;-----------------------------------------------------------------------------------&#10;ویدیو و موزیک از بهار الماسی&#10;خواننده سودی مفرد&#10;-----------------------------------------------------------------------------------&#10;متن ترانه&#10;آغاز سال نو، با شادی و سرور&#10;هم‌دوش و هم‌زبان، حرکت به سوی نور&#10;&#10;آغاز مدرسه، فصل شکفتن است&#10;در زنگ مدرسه، بیداری من است&#10;&#10;در دل دارم امید، بر لب دارم پیام&#10;هم‌شاگردی سلام، هم‌شاگردی سلام&#10;&#10;&#10;&#10;مهر از افق دمید، فصلی دگر رسید&#10;فصل کلاس و درس، ما را دهد نوید&#10;&#10;شد فصل کسب علم، فصل تلاش و کار&#10;دانش به نسل ما، می بخشد اعتبار&#10;&#10;در دل دارم امید، بر لب دارم پیام&#10;همشاگردی سلام، همشاگردی سلام&#10;....&#10;&#10;ای در کنار ما، آموزگار ما&#10;چون شمع روشنی، در روزگار ما&#10;&#10;روشن ز نور توست، کاشانه دلم&#10;در کار من تویی، حلال مشکلم&#10;&#10;....&#10;&#10;در دل دارم امید، بر لب دارم پیام&#10;هم‌شاگردی سلام، هم‌شاگردی سلام&#10;&#10;فردا از آن توست، ای نسل چاره‌ساز&#10; با همت و تلاش ، آینده را بساز&#10;&#10;فردای روشن است، با وحدت کلام&#10;از ما تو را درود، از ما تو را سلام&#10;&#10;در دل دارم امید، بر لب دارم پیام&#10;هم‌شاگردی سلام، هم‌شاگردی سلام&#10;-----------------------------------------------------------------------------------&#10;قصه کودکانه آموزنده فارسی&#10;https://youtube.com/playlist?list=PL9avDo5xCPRbXrYRNnFAQ3NL8IXxsaNpK&#10;-----------------------------------------------------------------------------------&#10;آموزش فارسی برای کودکان&#10;https://www.youtube.com/playlist?list=PL9avDo5xCPRbRSx-WmMPBhdUU9n1XtdBK&#10;-----------------------------------------------------------------------------------&#10;مهارت ‌های اجتماعی و شخصیتی برای کودکان&#10;https://www.youtube.com/playlist?list=PL9avDo5xCPRYIVq55_n-vU_IWfSHcurxh&#10;-----------------------------------------------------------------------------------&#10; مدیریت و شناخت احساسات و عواطف برای کودکان&#10;https://www.youtube.com/playlist?list=PL9avDo5xCPRbTt_7lcWM3HpUvLtICMNEO&#10;-----------------------------------------------------------------------------------&#10;کاردستی برای کودکان&#10;https://www.youtube.com/playlist?list=PL9avDo5xCPRYeh1-v3q1XdlC-ejF1iDdB&#10;-----------------------------------------------------------------------------------&#10;لالایی و موزیک ملایم بیکلام برای خواب و آرامش و مدیتیشن&#10;https://www.youtube.com/playlist?list=PL9avDo5xCPRZ3zAhBPeGcCeODpuYK41Id" id="73" name="Google Shape;73;p14" title="آهنگ شاد کودکانه هم‌شاگردی سلام (جدید) | بازخوانی ترانه های نوستالژیک | سودی مفرد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52400"/>
            <a:ext cx="2623000" cy="382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8" name="Google Shape;78;p15"/>
          <p:cNvGraphicFramePr/>
          <p:nvPr/>
        </p:nvGraphicFramePr>
        <p:xfrm>
          <a:off x="427388" y="241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{65048C22-6018-4BFE-94F4-80C8A2D9CBE0}</a:tableStyleId>
              </a:tblPr>
              <a:tblGrid>
                <a:gridCol w="7338300"/>
                <a:gridCol w="543850"/>
              </a:tblGrid>
              <a:tr h="100000">
                <a:tc>
                  <a:txBody>
                    <a:bodyPr/>
                    <a:lstStyle/>
                    <a:p>
                      <a:pPr indent="0" lvl="0" marL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a" sz="1600"/>
                        <a:t>فرز و با نشاط</a:t>
                      </a:r>
                      <a:endParaRPr b="1" sz="16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a" sz="1600"/>
                        <a:t>  </a:t>
                      </a:r>
                      <a:r>
                        <a:rPr b="1" lang="fa" sz="1600"/>
                        <a:t>         ف</a:t>
                      </a:r>
                      <a:r>
                        <a:rPr b="1" lang="fa" sz="1600"/>
                        <a:t>                            </a:t>
                      </a:r>
                      <a:endParaRPr b="1" sz="1600"/>
                    </a:p>
                  </a:txBody>
                  <a:tcPr marT="91425" marB="91425" marR="91425" marL="91425"/>
                </a:tc>
              </a:tr>
              <a:tr h="420500">
                <a:tc>
                  <a:txBody>
                    <a:bodyPr/>
                    <a:lstStyle/>
                    <a:p>
                      <a:pPr indent="0" lvl="0" marL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a" sz="1600"/>
                        <a:t>خوشرو و</a:t>
                      </a:r>
                      <a:r>
                        <a:rPr b="1" lang="fa" sz="1600"/>
                        <a:t> خندان</a:t>
                      </a:r>
                      <a:endParaRPr b="1" sz="16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a" sz="1600"/>
                        <a:t>   خ                                      </a:t>
                      </a:r>
                      <a:endParaRPr b="1" sz="1600"/>
                    </a:p>
                  </a:txBody>
                  <a:tcPr marT="91425" marB="91425" marR="91425" marL="91425"/>
                </a:tc>
              </a:tr>
              <a:tr h="445300">
                <a:tc>
                  <a:txBody>
                    <a:bodyPr/>
                    <a:lstStyle/>
                    <a:p>
                      <a:pPr indent="0" lvl="0" marL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a" sz="1600"/>
                        <a:t>اماده آموزش</a:t>
                      </a:r>
                      <a:endParaRPr b="1" sz="16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a" sz="1600"/>
                        <a:t>   ا                                              </a:t>
                      </a:r>
                      <a:endParaRPr b="1" sz="1600"/>
                    </a:p>
                  </a:txBody>
                  <a:tcPr marT="91425" marB="91425" marR="91425" marL="91425"/>
                </a:tc>
              </a:tr>
              <a:tr h="445300">
                <a:tc>
                  <a:txBody>
                    <a:bodyPr/>
                    <a:lstStyle/>
                    <a:p>
                      <a:pPr indent="0" lvl="0" marL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a" sz="1600"/>
                        <a:t>روش های </a:t>
                      </a:r>
                      <a:r>
                        <a:rPr b="1" lang="fa" sz="1600"/>
                        <a:t>جدید</a:t>
                      </a:r>
                      <a:r>
                        <a:rPr b="1" lang="fa" sz="1600"/>
                        <a:t> و نو</a:t>
                      </a:r>
                      <a:endParaRPr b="1" sz="16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a" sz="1600"/>
                        <a:t>  ر </a:t>
                      </a:r>
                      <a:endParaRPr b="1" sz="1600"/>
                    </a:p>
                  </a:txBody>
                  <a:tcPr marT="91425" marB="91425" marR="91425" marL="91425"/>
                </a:tc>
              </a:tr>
              <a:tr h="445300">
                <a:tc>
                  <a:txBody>
                    <a:bodyPr/>
                    <a:lstStyle/>
                    <a:p>
                      <a:pPr indent="0" lvl="0" marL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a" sz="1600"/>
                        <a:t>زبر </a:t>
                      </a:r>
                      <a:r>
                        <a:rPr b="1" lang="fa" sz="1600"/>
                        <a:t>و زرنگ</a:t>
                      </a:r>
                      <a:r>
                        <a:rPr b="1" lang="fa" sz="1600"/>
                        <a:t> </a:t>
                      </a:r>
                      <a:endParaRPr b="1" sz="16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a" sz="1600"/>
                        <a:t>  </a:t>
                      </a:r>
                      <a:r>
                        <a:rPr b="1" lang="fa" sz="1600"/>
                        <a:t>ز</a:t>
                      </a:r>
                      <a:endParaRPr b="1" sz="1600"/>
                    </a:p>
                  </a:txBody>
                  <a:tcPr marT="91425" marB="91425" marR="91425" marL="91425"/>
                </a:tc>
              </a:tr>
              <a:tr h="445300">
                <a:tc>
                  <a:txBody>
                    <a:bodyPr/>
                    <a:lstStyle/>
                    <a:p>
                      <a:pPr indent="0" lvl="0" marL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a" sz="1600"/>
                        <a:t>از بامداد تا شب</a:t>
                      </a:r>
                      <a:endParaRPr b="1" sz="16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a" sz="1600"/>
                        <a:t>  </a:t>
                      </a:r>
                      <a:r>
                        <a:rPr b="1" lang="fa" sz="1600"/>
                        <a:t>ا</a:t>
                      </a:r>
                      <a:endParaRPr b="1" sz="1600"/>
                    </a:p>
                  </a:txBody>
                  <a:tcPr marT="91425" marB="91425" marR="91425" marL="91425"/>
                </a:tc>
              </a:tr>
              <a:tr h="445300">
                <a:tc>
                  <a:txBody>
                    <a:bodyPr/>
                    <a:lstStyle/>
                    <a:p>
                      <a:pPr indent="0" lvl="0" marL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a" sz="1600"/>
                        <a:t>دوستدار آموزش</a:t>
                      </a:r>
                      <a:endParaRPr b="1" sz="16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a" sz="1600"/>
                        <a:t>  </a:t>
                      </a:r>
                      <a:r>
                        <a:rPr b="1" lang="fa" sz="1600"/>
                        <a:t>د</a:t>
                      </a:r>
                      <a:endParaRPr b="1" sz="1600"/>
                    </a:p>
                  </a:txBody>
                  <a:tcPr marT="91425" marB="91425" marR="91425" marL="91425"/>
                </a:tc>
              </a:tr>
              <a:tr h="445300">
                <a:tc>
                  <a:txBody>
                    <a:bodyPr/>
                    <a:lstStyle/>
                    <a:p>
                      <a:pPr indent="0" lvl="0" marL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a" sz="1600"/>
                        <a:t>هر </a:t>
                      </a:r>
                      <a:r>
                        <a:rPr b="1" lang="fa" sz="1600"/>
                        <a:t>لحظه</a:t>
                      </a:r>
                      <a:r>
                        <a:rPr b="1" lang="fa" sz="1600"/>
                        <a:t> و هر زمان </a:t>
                      </a:r>
                      <a:endParaRPr b="1" sz="16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1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fa" sz="1600"/>
                        <a:t> </a:t>
                      </a:r>
                      <a:r>
                        <a:rPr b="1" lang="fa" sz="1600"/>
                        <a:t>ه</a:t>
                      </a:r>
                      <a:endParaRPr b="1" sz="1600"/>
                    </a:p>
                  </a:txBody>
                  <a:tcPr marT="91425" marB="91425" marR="91425" marL="91425"/>
                </a:tc>
              </a:tr>
              <a:tr h="445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600"/>
                    </a:p>
                  </a:txBody>
                  <a:tcPr marT="91425" marB="91425" marR="91425" marL="91425"/>
                </a:tc>
              </a:tr>
              <a:tr h="4453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500"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sp>
        <p:nvSpPr>
          <p:cNvPr id="79" name="Google Shape;79;p15"/>
          <p:cNvSpPr txBox="1"/>
          <p:nvPr/>
        </p:nvSpPr>
        <p:spPr>
          <a:xfrm>
            <a:off x="79500" y="80375"/>
            <a:ext cx="3180000" cy="65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fa" sz="1800">
                <a:solidFill>
                  <a:srgbClr val="FF0000"/>
                </a:solidFill>
              </a:rPr>
              <a:t>شعری </a:t>
            </a:r>
            <a:r>
              <a:rPr lang="fa" sz="1800">
                <a:solidFill>
                  <a:srgbClr val="FF0000"/>
                </a:solidFill>
              </a:rPr>
              <a:t>استفاده</a:t>
            </a:r>
            <a:r>
              <a:rPr lang="fa" sz="1800">
                <a:solidFill>
                  <a:srgbClr val="FF0000"/>
                </a:solidFill>
              </a:rPr>
              <a:t> از صفت ها در باره ی خود بنویسیدٍ‌، مانند این شعر </a:t>
            </a:r>
            <a:endParaRPr sz="1800">
              <a:solidFill>
                <a:srgbClr val="FF0000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/>
        </p:nvSpPr>
        <p:spPr>
          <a:xfrm>
            <a:off x="2317750" y="310275"/>
            <a:ext cx="6327900" cy="453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fa" sz="2500">
                <a:solidFill>
                  <a:schemeClr val="dk2"/>
                </a:solidFill>
              </a:rPr>
              <a:t> </a:t>
            </a:r>
            <a:r>
              <a:rPr b="1" lang="fa" sz="2500">
                <a:solidFill>
                  <a:schemeClr val="dk2"/>
                </a:solidFill>
              </a:rPr>
              <a:t>وسیله های</a:t>
            </a:r>
            <a:r>
              <a:rPr b="1" lang="fa" sz="2500">
                <a:solidFill>
                  <a:schemeClr val="dk2"/>
                </a:solidFill>
              </a:rPr>
              <a:t> مورد نیاز</a:t>
            </a:r>
            <a:endParaRPr b="1" sz="2500">
              <a:solidFill>
                <a:schemeClr val="dk2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chemeClr val="dk2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2500">
                <a:solidFill>
                  <a:schemeClr val="dk2"/>
                </a:solidFill>
              </a:rPr>
              <a:t>۱-دفتر کلاسور و یک </a:t>
            </a:r>
            <a:r>
              <a:rPr b="1" lang="fa" sz="2500">
                <a:solidFill>
                  <a:schemeClr val="dk2"/>
                </a:solidFill>
              </a:rPr>
              <a:t>دفتر کوچک</a:t>
            </a:r>
            <a:r>
              <a:rPr b="1" lang="fa" sz="2500">
                <a:solidFill>
                  <a:schemeClr val="dk2"/>
                </a:solidFill>
              </a:rPr>
              <a:t> برای نوشتن خبر </a:t>
            </a:r>
            <a:endParaRPr b="1" sz="2500">
              <a:solidFill>
                <a:schemeClr val="dk2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2500">
                <a:solidFill>
                  <a:schemeClr val="dk2"/>
                </a:solidFill>
              </a:rPr>
              <a:t>۲- دو مداد سیاه و یک مداد قرمز</a:t>
            </a:r>
            <a:endParaRPr b="1" sz="2500">
              <a:solidFill>
                <a:schemeClr val="dk2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2500">
                <a:solidFill>
                  <a:schemeClr val="dk2"/>
                </a:solidFill>
              </a:rPr>
              <a:t>۳- مداد تراش</a:t>
            </a:r>
            <a:endParaRPr b="1" sz="2500">
              <a:solidFill>
                <a:schemeClr val="dk2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2500">
                <a:solidFill>
                  <a:schemeClr val="dk2"/>
                </a:solidFill>
              </a:rPr>
              <a:t>۴- پاک کن</a:t>
            </a:r>
            <a:endParaRPr b="1" sz="2500">
              <a:solidFill>
                <a:schemeClr val="dk2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2500">
                <a:solidFill>
                  <a:schemeClr val="dk2"/>
                </a:solidFill>
              </a:rPr>
              <a:t>۵- مداد رنگی یا مداد شمعی</a:t>
            </a:r>
            <a:endParaRPr b="1" sz="2500">
              <a:solidFill>
                <a:schemeClr val="dk2"/>
              </a:solidFill>
            </a:endParaRPr>
          </a:p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a" sz="2500">
                <a:solidFill>
                  <a:schemeClr val="dk2"/>
                </a:solidFill>
              </a:rPr>
              <a:t>۶- </a:t>
            </a:r>
            <a:endParaRPr b="1" sz="2500">
              <a:solidFill>
                <a:schemeClr val="dk2"/>
              </a:solidFill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4493850" y="1262775"/>
            <a:ext cx="4078800" cy="24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